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2"/>
  </p:sldMasterIdLst>
  <p:handoutMasterIdLst>
    <p:handoutMasterId r:id="rId16"/>
  </p:handoutMasterIdLst>
  <p:sldIdLst>
    <p:sldId id="256" r:id="rId3"/>
    <p:sldId id="261" r:id="rId4"/>
    <p:sldId id="272" r:id="rId5"/>
    <p:sldId id="258" r:id="rId6"/>
    <p:sldId id="271" r:id="rId7"/>
    <p:sldId id="267" r:id="rId8"/>
    <p:sldId id="268" r:id="rId9"/>
    <p:sldId id="269" r:id="rId10"/>
    <p:sldId id="273" r:id="rId11"/>
    <p:sldId id="274" r:id="rId12"/>
    <p:sldId id="276" r:id="rId13"/>
    <p:sldId id="275" r:id="rId14"/>
    <p:sldId id="257" r:id="rId15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98E5"/>
    <a:srgbClr val="123A61"/>
    <a:srgbClr val="00A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napToObjects="1">
      <p:cViewPr varScale="1">
        <p:scale>
          <a:sx n="147" d="100"/>
          <a:sy n="147" d="100"/>
        </p:scale>
        <p:origin x="342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30A23-3E98-F64D-859B-DE462771A158}" type="datetimeFigureOut">
              <a:t>30/03/2020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DBF0C-04E2-7C4F-92D3-BB9F31F7BD3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90441" y="662334"/>
            <a:ext cx="7793216" cy="487434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457200" indent="-457200" algn="l">
              <a:buFontTx/>
              <a:buBlip>
                <a:blip r:embed="rId3"/>
              </a:buBlip>
              <a:defRPr sz="30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TITRE DE VOTRE PRÉSENTATION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81101" y="1149768"/>
            <a:ext cx="5181600" cy="33855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>
              <a:buNone/>
              <a:defRPr sz="22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PLACEZ VOTRE SOUS TITRE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1560" y="4767263"/>
            <a:ext cx="972440" cy="273844"/>
          </a:xfrm>
        </p:spPr>
        <p:txBody>
          <a:bodyPr/>
          <a:lstStyle>
            <a:lvl1pPr>
              <a:defRPr sz="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30/03/2020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69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92288" y="3812977"/>
            <a:ext cx="5486400" cy="425054"/>
          </a:xfrm>
          <a:prstGeom prst="rect">
            <a:avLst/>
          </a:prstGeom>
        </p:spPr>
        <p:txBody>
          <a:bodyPr anchor="b">
            <a:noAutofit/>
          </a:bodyPr>
          <a:lstStyle>
            <a:lvl1pPr marL="457200" indent="-457200" algn="l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Contenu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962121"/>
            <a:ext cx="5486400" cy="2747818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286000" y="4238030"/>
            <a:ext cx="4992688" cy="438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317421" y="116918"/>
            <a:ext cx="2273379" cy="2413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03493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80753" y="1488323"/>
            <a:ext cx="4280049" cy="1291587"/>
          </a:xfrm>
          <a:prstGeom prst="rect">
            <a:avLst/>
          </a:prstGeom>
        </p:spPr>
        <p:txBody>
          <a:bodyPr tIns="0" bIns="0" anchor="t">
            <a:normAutofit/>
          </a:bodyPr>
          <a:lstStyle>
            <a:lvl1pPr algn="l">
              <a:lnSpc>
                <a:spcPts val="3780"/>
              </a:lnSpc>
              <a:defRPr sz="3400" b="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PLACEZ LE TITRE </a:t>
            </a:r>
            <a:br>
              <a:rPr lang="fr-FR" dirty="0"/>
            </a:br>
            <a:r>
              <a:rPr lang="fr-FR" dirty="0"/>
              <a:t>DU CHAPITRE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Sous-titre 2"/>
          <p:cNvSpPr>
            <a:spLocks noGrp="1"/>
          </p:cNvSpPr>
          <p:nvPr>
            <p:ph type="subTitle" idx="13" hasCustomPrompt="1"/>
          </p:nvPr>
        </p:nvSpPr>
        <p:spPr>
          <a:xfrm>
            <a:off x="3358120" y="1027282"/>
            <a:ext cx="3188535" cy="400110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342900" indent="-342900" algn="l">
              <a:buSzPct val="120000"/>
              <a:buFontTx/>
              <a:buBlip>
                <a:blip r:embed="rId3"/>
              </a:buBlip>
              <a:defRPr sz="2600" baseline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 Chapitre 1</a:t>
            </a:r>
          </a:p>
        </p:txBody>
      </p:sp>
    </p:spTree>
    <p:extLst>
      <p:ext uri="{BB962C8B-B14F-4D97-AF65-F5344CB8AC3E}">
        <p14:creationId xmlns:p14="http://schemas.microsoft.com/office/powerpoint/2010/main" val="918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57341" y="2281999"/>
            <a:ext cx="3309937" cy="453402"/>
          </a:xfrm>
          <a:prstGeom prst="rect">
            <a:avLst/>
          </a:prstGeom>
        </p:spPr>
        <p:txBody>
          <a:bodyPr vert="horz" lIns="0" bIns="0"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 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68606" y="2770738"/>
            <a:ext cx="4201449" cy="1269460"/>
          </a:xfrm>
          <a:prstGeom prst="rect">
            <a:avLst/>
          </a:prstGeom>
        </p:spPr>
        <p:txBody>
          <a:bodyPr vert="horz" lIns="0" tIns="0" bIns="0"/>
          <a:lstStyle>
            <a:lvl1pPr marL="0" indent="0">
              <a:lnSpc>
                <a:spcPts val="3840"/>
              </a:lnSpc>
              <a:buFontTx/>
              <a:buNone/>
              <a:defRPr sz="34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PLACEZ LE TITRE DU CHAPITRE ICI</a:t>
            </a:r>
          </a:p>
        </p:txBody>
      </p:sp>
    </p:spTree>
    <p:extLst>
      <p:ext uri="{BB962C8B-B14F-4D97-AF65-F5344CB8AC3E}">
        <p14:creationId xmlns:p14="http://schemas.microsoft.com/office/powerpoint/2010/main" val="271222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039" y="114258"/>
            <a:ext cx="1467142" cy="24405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62517" y="1119615"/>
            <a:ext cx="7887629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20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fr-FR" dirty="0"/>
              <a:t> Contenu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RAPPEL DU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2946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87320" y="1694935"/>
            <a:ext cx="3251110" cy="25455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6530" y="1694935"/>
            <a:ext cx="3296822" cy="25455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marL="0" lvl="0" indent="0"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314226" y="116388"/>
            <a:ext cx="2491325" cy="229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ts val="1920"/>
              </a:lnSpc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algn="l"/>
            <a:r>
              <a:rPr lang="fr-FR" dirty="0"/>
              <a:t>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69646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lang="fr-FR" sz="2000">
                <a:solidFill>
                  <a:srgbClr val="000000"/>
                </a:solidFill>
                <a:latin typeface="SegoeBook"/>
                <a:cs typeface="SegoeBook"/>
              </a:defRPr>
            </a:lvl2pPr>
            <a:lvl3pPr>
              <a:defRPr lang="fr-FR" sz="1800">
                <a:solidFill>
                  <a:srgbClr val="000000"/>
                </a:solidFill>
                <a:latin typeface="SegoeBook"/>
                <a:cs typeface="SegoeBook"/>
              </a:defRPr>
            </a:lvl3pPr>
            <a:lvl4pPr>
              <a:defRPr lang="fr-FR" sz="1600">
                <a:latin typeface="SegoeBook"/>
                <a:cs typeface="SegoeBook"/>
              </a:defRPr>
            </a:lvl4pPr>
            <a:lvl5pPr>
              <a:defRPr lang="fr-FR" sz="1600">
                <a:latin typeface="SegoeBook"/>
                <a:cs typeface="SegoeBook"/>
              </a:defRPr>
            </a:lvl5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 dirty="0"/>
              <a:t> Contenu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0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SzPct val="121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/>
              <a:t>Contenu</a:t>
            </a:r>
          </a:p>
        </p:txBody>
      </p:sp>
    </p:spTree>
    <p:extLst>
      <p:ext uri="{BB962C8B-B14F-4D97-AF65-F5344CB8AC3E}">
        <p14:creationId xmlns:p14="http://schemas.microsoft.com/office/powerpoint/2010/main" val="108750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17421" y="109206"/>
            <a:ext cx="1479899" cy="225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Contenu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3813123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Contenu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5"/>
          </p:nvPr>
        </p:nvSpPr>
        <p:spPr>
          <a:xfrm>
            <a:off x="528638" y="1928813"/>
            <a:ext cx="3656012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6"/>
          </p:nvPr>
        </p:nvSpPr>
        <p:spPr>
          <a:xfrm>
            <a:off x="4705350" y="1928813"/>
            <a:ext cx="3752799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374305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314912" y="115910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88252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25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39091" y="1685636"/>
            <a:ext cx="2247515" cy="2801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-342900">
              <a:spcBef>
                <a:spcPts val="300"/>
              </a:spcBef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323793" y="124792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7" y="1176866"/>
            <a:ext cx="2694708" cy="501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 Contenu</a:t>
            </a:r>
          </a:p>
        </p:txBody>
      </p:sp>
      <p:sp>
        <p:nvSpPr>
          <p:cNvPr id="22" name="Espace réservé du tableau 21"/>
          <p:cNvSpPr>
            <a:spLocks noGrp="1"/>
          </p:cNvSpPr>
          <p:nvPr>
            <p:ph type="tbl" sz="quarter" idx="19"/>
          </p:nvPr>
        </p:nvSpPr>
        <p:spPr>
          <a:xfrm>
            <a:off x="4210243" y="1190962"/>
            <a:ext cx="4476558" cy="3296371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24817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4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nar.cbarange.ovh/" TargetMode="External"/><Relationship Id="rId2" Type="http://schemas.openxmlformats.org/officeDocument/2006/relationships/hyperlink" Target="https://github.com/cbarange/IOT_EPSI_B3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hackster.io/ahmartareen/iot-temperature-sensor-with-raspberry-pi-2-and-thermistor-7e12d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onar.cbarange.ovh/" TargetMode="External"/><Relationship Id="rId5" Type="http://schemas.openxmlformats.org/officeDocument/2006/relationships/hyperlink" Target="http://192.168.0.17/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79291" y="262284"/>
            <a:ext cx="7793216" cy="487434"/>
          </a:xfrm>
        </p:spPr>
        <p:txBody>
          <a:bodyPr/>
          <a:lstStyle/>
          <a:p>
            <a:r>
              <a:rPr lang="fr-FR" dirty="0"/>
              <a:t>Données &amp; Objet connectés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25551" y="891382"/>
            <a:ext cx="5181600" cy="338554"/>
          </a:xfrm>
        </p:spPr>
        <p:txBody>
          <a:bodyPr/>
          <a:lstStyle/>
          <a:p>
            <a:r>
              <a:rPr lang="fr-FR" dirty="0"/>
              <a:t>Projet de fin de module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839F12C-7231-492E-839E-2DDAAD1A7546}"/>
              </a:ext>
            </a:extLst>
          </p:cNvPr>
          <p:cNvSpPr txBox="1"/>
          <p:nvPr/>
        </p:nvSpPr>
        <p:spPr>
          <a:xfrm>
            <a:off x="107950" y="1255336"/>
            <a:ext cx="7124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 Capteur qui envoie toutes les 30 secondes:</a:t>
            </a:r>
          </a:p>
          <a:p>
            <a:r>
              <a:rPr lang="fr-FR" dirty="0"/>
              <a:t>	* Température</a:t>
            </a:r>
          </a:p>
          <a:p>
            <a:r>
              <a:rPr lang="fr-FR" dirty="0"/>
              <a:t>	* Luminosité</a:t>
            </a:r>
          </a:p>
          <a:p>
            <a:r>
              <a:rPr lang="fr-FR" dirty="0"/>
              <a:t>	* Date(heure)</a:t>
            </a:r>
          </a:p>
          <a:p>
            <a:r>
              <a:rPr lang="fr-FR" dirty="0"/>
              <a:t>2. Communiquer les données avec </a:t>
            </a:r>
            <a:r>
              <a:rPr lang="fr-FR" dirty="0" err="1"/>
              <a:t>RabbitMQ</a:t>
            </a:r>
            <a:endParaRPr lang="fr-FR" dirty="0"/>
          </a:p>
          <a:p>
            <a:r>
              <a:rPr lang="fr-FR" dirty="0"/>
              <a:t>4. Stocker les données dans MongoDB</a:t>
            </a:r>
          </a:p>
          <a:p>
            <a:r>
              <a:rPr lang="fr-FR" dirty="0"/>
              <a:t>3. Produire une prévision avec </a:t>
            </a:r>
            <a:r>
              <a:rPr lang="fr-FR" dirty="0" err="1"/>
              <a:t>FBProphet</a:t>
            </a:r>
            <a:endParaRPr lang="fr-FR" dirty="0"/>
          </a:p>
          <a:p>
            <a:r>
              <a:rPr lang="fr-FR" dirty="0"/>
              <a:t>5. Publier les données sur un site</a:t>
            </a:r>
          </a:p>
        </p:txBody>
      </p:sp>
    </p:spTree>
    <p:extLst>
      <p:ext uri="{BB962C8B-B14F-4D97-AF65-F5344CB8AC3E}">
        <p14:creationId xmlns:p14="http://schemas.microsoft.com/office/powerpoint/2010/main" val="2678664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>
          <a:xfrm>
            <a:off x="6026902" y="0"/>
            <a:ext cx="5077343" cy="738664"/>
          </a:xfrm>
        </p:spPr>
        <p:txBody>
          <a:bodyPr/>
          <a:lstStyle/>
          <a:p>
            <a:r>
              <a:rPr lang="fr-FR" sz="4800" dirty="0"/>
              <a:t>Analyser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F88C355-FEDE-4154-8218-60D577E35873}"/>
              </a:ext>
            </a:extLst>
          </p:cNvPr>
          <p:cNvSpPr txBox="1"/>
          <p:nvPr/>
        </p:nvSpPr>
        <p:spPr>
          <a:xfrm>
            <a:off x="0" y="-13263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198E5"/>
                </a:solidFill>
                <a:sym typeface="Wingdings" panose="05000000000000000000" pitchFamily="2" charset="2"/>
              </a:rPr>
              <a:t> </a:t>
            </a:r>
            <a:r>
              <a:rPr lang="fr-FR" sz="2400" dirty="0">
                <a:solidFill>
                  <a:srgbClr val="3198E5"/>
                </a:solidFill>
              </a:rPr>
              <a:t>Mise en place de </a:t>
            </a:r>
            <a:r>
              <a:rPr lang="fr-FR" sz="2400" dirty="0" err="1">
                <a:solidFill>
                  <a:srgbClr val="3198E5"/>
                </a:solidFill>
              </a:rPr>
              <a:t>fbProphet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89465B3-CAFB-4F93-AD7C-E7869ABD2A54}"/>
              </a:ext>
            </a:extLst>
          </p:cNvPr>
          <p:cNvSpPr txBox="1"/>
          <p:nvPr/>
        </p:nvSpPr>
        <p:spPr>
          <a:xfrm>
            <a:off x="423270" y="600802"/>
            <a:ext cx="479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Graphique Température – Prévision sur 5 jours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8EB091-B460-4DF5-A857-05112CA924D8}"/>
              </a:ext>
            </a:extLst>
          </p:cNvPr>
          <p:cNvSpPr txBox="1"/>
          <p:nvPr/>
        </p:nvSpPr>
        <p:spPr>
          <a:xfrm>
            <a:off x="4461754" y="2515563"/>
            <a:ext cx="441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Graphique Luminosité – Prévision sur 5 jours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21F804A-D5E6-4F49-AE44-EE1F9942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591" y="2805825"/>
            <a:ext cx="4956255" cy="165208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0F5BB5B-FD0F-4D44-AC3E-F4141B6A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9" y="1002400"/>
            <a:ext cx="4708050" cy="1569350"/>
          </a:xfrm>
          <a:prstGeom prst="rect">
            <a:avLst/>
          </a:prstGeom>
        </p:spPr>
      </p:pic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B5E11AD-FC1C-4FEA-BAF8-397920F56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536" t="20077" r="23288" b="58279"/>
          <a:stretch/>
        </p:blipFill>
        <p:spPr>
          <a:xfrm>
            <a:off x="90790" y="4111557"/>
            <a:ext cx="843065" cy="9533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7081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>
          <a:xfrm>
            <a:off x="6026902" y="0"/>
            <a:ext cx="5077343" cy="738664"/>
          </a:xfrm>
        </p:spPr>
        <p:txBody>
          <a:bodyPr/>
          <a:lstStyle/>
          <a:p>
            <a:r>
              <a:rPr lang="fr-FR" sz="4800" dirty="0"/>
              <a:t>Analyser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F88C355-FEDE-4154-8218-60D577E35873}"/>
              </a:ext>
            </a:extLst>
          </p:cNvPr>
          <p:cNvSpPr txBox="1"/>
          <p:nvPr/>
        </p:nvSpPr>
        <p:spPr>
          <a:xfrm>
            <a:off x="0" y="-13263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198E5"/>
                </a:solidFill>
                <a:sym typeface="Wingdings" panose="05000000000000000000" pitchFamily="2" charset="2"/>
              </a:rPr>
              <a:t> </a:t>
            </a:r>
            <a:r>
              <a:rPr lang="fr-FR" sz="2400" dirty="0">
                <a:solidFill>
                  <a:srgbClr val="3198E5"/>
                </a:solidFill>
              </a:rPr>
              <a:t>Convertir les données en C° ou en Lux</a:t>
            </a:r>
          </a:p>
        </p:txBody>
      </p:sp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B5E11AD-FC1C-4FEA-BAF8-397920F56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36" t="20077" r="23288" b="58279"/>
          <a:stretch/>
        </p:blipFill>
        <p:spPr>
          <a:xfrm>
            <a:off x="90790" y="4111557"/>
            <a:ext cx="843065" cy="9533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6DFA19-99A0-4775-AB65-35351E25B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87" y="2571750"/>
            <a:ext cx="2859932" cy="212482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2C3588D-AC03-4DA2-9B26-42DD5585C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883" y="647872"/>
            <a:ext cx="3207585" cy="207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05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>
          <a:xfrm>
            <a:off x="4360229" y="-13263"/>
            <a:ext cx="5077343" cy="738664"/>
          </a:xfrm>
        </p:spPr>
        <p:txBody>
          <a:bodyPr/>
          <a:lstStyle/>
          <a:p>
            <a:r>
              <a:rPr lang="fr-FR" sz="4800" dirty="0"/>
              <a:t>Automatisation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F88C355-FEDE-4154-8218-60D577E35873}"/>
              </a:ext>
            </a:extLst>
          </p:cNvPr>
          <p:cNvSpPr txBox="1"/>
          <p:nvPr/>
        </p:nvSpPr>
        <p:spPr>
          <a:xfrm>
            <a:off x="0" y="-13263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198E5"/>
                </a:solidFill>
                <a:sym typeface="Wingdings" panose="05000000000000000000" pitchFamily="2" charset="2"/>
              </a:rPr>
              <a:t> </a:t>
            </a:r>
            <a:r>
              <a:rPr lang="fr-FR" sz="2400" dirty="0">
                <a:solidFill>
                  <a:srgbClr val="3198E5"/>
                </a:solidFill>
              </a:rPr>
              <a:t>Mise en place d’un job</a:t>
            </a:r>
            <a:endParaRPr lang="fr-FR" dirty="0"/>
          </a:p>
        </p:txBody>
      </p:sp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B5E11AD-FC1C-4FEA-BAF8-397920F56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50" t="5206" r="3994" b="53860"/>
          <a:stretch/>
        </p:blipFill>
        <p:spPr>
          <a:xfrm>
            <a:off x="80382" y="3262010"/>
            <a:ext cx="3625175" cy="18028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EBD932B-0F2A-43F1-AE78-DA74AA40D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902" y="843064"/>
            <a:ext cx="3036716" cy="286378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008B0C3-1500-4F4C-867F-4DE664330004}"/>
              </a:ext>
            </a:extLst>
          </p:cNvPr>
          <p:cNvSpPr txBox="1"/>
          <p:nvPr/>
        </p:nvSpPr>
        <p:spPr>
          <a:xfrm>
            <a:off x="1968500" y="1035050"/>
            <a:ext cx="377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Cron</a:t>
            </a:r>
            <a:r>
              <a:rPr lang="fr-FR" dirty="0"/>
              <a:t> - </a:t>
            </a:r>
            <a:r>
              <a:rPr lang="fr-FR" dirty="0" err="1"/>
              <a:t>task</a:t>
            </a:r>
            <a:r>
              <a:rPr lang="fr-FR" dirty="0"/>
              <a:t>:</a:t>
            </a:r>
          </a:p>
          <a:p>
            <a:r>
              <a:rPr lang="fr-FR" dirty="0"/>
              <a:t>	</a:t>
            </a:r>
            <a:r>
              <a:rPr lang="fr-FR" dirty="0">
                <a:sym typeface="Wingdings" panose="05000000000000000000" pitchFamily="2" charset="2"/>
              </a:rPr>
              <a:t> Toutes les 59 minutes</a:t>
            </a:r>
            <a:br>
              <a:rPr lang="fr-FR" dirty="0">
                <a:sym typeface="Wingdings" panose="05000000000000000000" pitchFamily="2" charset="2"/>
              </a:rPr>
            </a:br>
            <a:r>
              <a:rPr lang="fr-FR" dirty="0">
                <a:sym typeface="Wingdings" panose="05000000000000000000" pitchFamily="2" charset="2"/>
              </a:rPr>
              <a:t>	 Exporte les images sur le site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3C8AD8-CE76-493D-A880-83547656D297}"/>
              </a:ext>
            </a:extLst>
          </p:cNvPr>
          <p:cNvSpPr/>
          <p:nvPr/>
        </p:nvSpPr>
        <p:spPr>
          <a:xfrm>
            <a:off x="5810250" y="3504790"/>
            <a:ext cx="2813050" cy="202056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7" name="Image 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ECA808D-69BE-4BCE-A1A8-5CBF4AAC3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719" y1="38472" x2="45625" y2="38472"/>
                        <a14:foregroundMark x1="52266" y1="39861" x2="52031" y2="41111"/>
                        <a14:foregroundMark x1="53906" y1="40972" x2="53828" y2="42778"/>
                        <a14:foregroundMark x1="58906" y1="41528" x2="59062" y2="43194"/>
                        <a14:foregroundMark x1="70078" y1="40278" x2="70313" y2="41944"/>
                        <a14:foregroundMark x1="71875" y1="40972" x2="71875" y2="43611"/>
                        <a14:foregroundMark x1="76875" y1="40417" x2="76797" y2="41528"/>
                        <a14:foregroundMark x1="26094" y1="30556" x2="25391" y2="31111"/>
                        <a14:foregroundMark x1="30938" y1="29028" x2="31016" y2="29028"/>
                        <a14:foregroundMark x1="36016" y1="29583" x2="36641" y2="30000"/>
                        <a14:backgroundMark x1="50938" y1="40556" x2="51328" y2="40417"/>
                        <a14:backgroundMark x1="77734" y1="40556" x2="77969" y2="40556"/>
                        <a14:backgroundMark x1="78125" y1="43333" x2="78359" y2="43611"/>
                        <a14:backgroundMark x1="25938" y1="34028" x2="25625" y2="34306"/>
                        <a14:backgroundMark x1="37188" y1="35139" x2="37344" y2="352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5471" y="-60519"/>
            <a:ext cx="3344871" cy="188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95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ANNEXES</a:t>
            </a:r>
          </a:p>
          <a:p>
            <a:pPr lvl="1"/>
            <a:r>
              <a:rPr lang="fr-FR" dirty="0">
                <a:hlinkClick r:id="rId2"/>
              </a:rPr>
              <a:t>https://github.com/cbarange/IOT_EPSI_B3</a:t>
            </a:r>
            <a:endParaRPr lang="fr-FR" dirty="0"/>
          </a:p>
          <a:p>
            <a:pPr lvl="1"/>
            <a:r>
              <a:rPr lang="fr-FR" dirty="0">
                <a:hlinkClick r:id="rId3"/>
              </a:rPr>
              <a:t>http://sonar.cbarange.ovh/</a:t>
            </a:r>
            <a:endParaRPr lang="fr-FR" dirty="0"/>
          </a:p>
          <a:p>
            <a:pPr lvl="1"/>
            <a:r>
              <a:rPr lang="fr-FR" dirty="0">
                <a:hlinkClick r:id="rId4"/>
              </a:rPr>
              <a:t>https://www.hackster.io/ahmartareen/iot-temperature-sensor-with-raspberry-pi-2-and-thermistor-7e12db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52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>
          <a:xfrm>
            <a:off x="7489031" y="72199"/>
            <a:ext cx="3309937" cy="453402"/>
          </a:xfrm>
        </p:spPr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952084-7472-4924-973D-24FAF65E0E35}"/>
              </a:ext>
            </a:extLst>
          </p:cNvPr>
          <p:cNvSpPr txBox="1"/>
          <p:nvPr/>
        </p:nvSpPr>
        <p:spPr>
          <a:xfrm>
            <a:off x="3320473" y="1660057"/>
            <a:ext cx="5486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3198E5"/>
                </a:solidFill>
                <a:sym typeface="Wingdings" panose="05000000000000000000" pitchFamily="2" charset="2"/>
              </a:rPr>
              <a:t>1 – Récupérer</a:t>
            </a:r>
          </a:p>
          <a:p>
            <a:endParaRPr lang="fr-FR" dirty="0">
              <a:solidFill>
                <a:srgbClr val="3198E5"/>
              </a:solidFill>
              <a:sym typeface="Wingdings" panose="05000000000000000000" pitchFamily="2" charset="2"/>
            </a:endParaRPr>
          </a:p>
          <a:p>
            <a:r>
              <a:rPr lang="fr-FR" sz="3600" dirty="0">
                <a:solidFill>
                  <a:srgbClr val="3198E5"/>
                </a:solidFill>
                <a:sym typeface="Wingdings" panose="05000000000000000000" pitchFamily="2" charset="2"/>
              </a:rPr>
              <a:t>2 – Communiquer</a:t>
            </a:r>
            <a:endParaRPr lang="fr-FR" dirty="0">
              <a:solidFill>
                <a:srgbClr val="3198E5"/>
              </a:solidFill>
              <a:sym typeface="Wingdings" panose="05000000000000000000" pitchFamily="2" charset="2"/>
            </a:endParaRPr>
          </a:p>
          <a:p>
            <a:r>
              <a:rPr lang="fr-FR" dirty="0">
                <a:solidFill>
                  <a:srgbClr val="3198E5"/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fr-FR" sz="3600" dirty="0">
                <a:solidFill>
                  <a:srgbClr val="3198E5"/>
                </a:solidFill>
                <a:sym typeface="Wingdings" panose="05000000000000000000" pitchFamily="2" charset="2"/>
              </a:rPr>
              <a:t>3 – Stocker</a:t>
            </a:r>
          </a:p>
          <a:p>
            <a:r>
              <a:rPr lang="fr-FR" dirty="0">
                <a:solidFill>
                  <a:srgbClr val="3198E5"/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fr-FR" sz="3600" dirty="0">
                <a:solidFill>
                  <a:srgbClr val="3198E5"/>
                </a:solidFill>
                <a:sym typeface="Wingdings" panose="05000000000000000000" pitchFamily="2" charset="2"/>
              </a:rPr>
              <a:t>4 – Analyser</a:t>
            </a:r>
          </a:p>
          <a:p>
            <a:endParaRPr lang="fr-FR" sz="3600" dirty="0">
              <a:solidFill>
                <a:srgbClr val="3198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16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>
          <a:xfrm>
            <a:off x="7489031" y="72199"/>
            <a:ext cx="3309937" cy="453402"/>
          </a:xfrm>
        </p:spPr>
        <p:txBody>
          <a:bodyPr/>
          <a:lstStyle/>
          <a:p>
            <a:r>
              <a:rPr lang="fr-FR" dirty="0"/>
              <a:t>SCHEMA</a:t>
            </a:r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2558B3D-85E5-4E25-AC11-51DE7FA74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03" y="594360"/>
            <a:ext cx="6924268" cy="44043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503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>
          <a:xfrm>
            <a:off x="5514457" y="-3671"/>
            <a:ext cx="5077343" cy="738664"/>
          </a:xfrm>
        </p:spPr>
        <p:txBody>
          <a:bodyPr/>
          <a:lstStyle/>
          <a:p>
            <a:r>
              <a:rPr lang="fr-FR" sz="4800" dirty="0"/>
              <a:t>Récupérer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10C598B-8C88-478B-B515-486A1AA23FA7}"/>
              </a:ext>
            </a:extLst>
          </p:cNvPr>
          <p:cNvSpPr txBox="1"/>
          <p:nvPr/>
        </p:nvSpPr>
        <p:spPr>
          <a:xfrm>
            <a:off x="0" y="-13263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198E5"/>
                </a:solidFill>
                <a:sym typeface="Wingdings" panose="05000000000000000000" pitchFamily="2" charset="2"/>
              </a:rPr>
              <a:t> </a:t>
            </a:r>
            <a:r>
              <a:rPr lang="fr-FR" sz="2400" dirty="0">
                <a:solidFill>
                  <a:srgbClr val="3198E5"/>
                </a:solidFill>
              </a:rPr>
              <a:t>Mise en place des capteurs </a:t>
            </a:r>
            <a:br>
              <a:rPr lang="fr-FR" sz="2400" dirty="0">
                <a:solidFill>
                  <a:srgbClr val="3198E5"/>
                </a:solidFill>
              </a:rPr>
            </a:br>
            <a:r>
              <a:rPr lang="fr-FR" sz="2400" dirty="0">
                <a:solidFill>
                  <a:srgbClr val="3198E5"/>
                </a:solidFill>
              </a:rPr>
              <a:t>- Partie : HARDWARE</a:t>
            </a:r>
            <a:endParaRPr lang="fr-FR" dirty="0"/>
          </a:p>
        </p:txBody>
      </p:sp>
      <p:pic>
        <p:nvPicPr>
          <p:cNvPr id="6" name="Image 5" descr="Une image contenant ordinateur&#10;&#10;Description générée automatiquement">
            <a:extLst>
              <a:ext uri="{FF2B5EF4-FFF2-40B4-BE49-F238E27FC236}">
                <a16:creationId xmlns:a16="http://schemas.microsoft.com/office/drawing/2014/main" id="{DD878FBE-170E-4DDE-8CBF-98BDC2B6B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50" b="18846"/>
          <a:stretch/>
        </p:blipFill>
        <p:spPr>
          <a:xfrm rot="5400000">
            <a:off x="5982392" y="2065547"/>
            <a:ext cx="3856241" cy="1819277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92A811E-A45C-447A-8A62-4E1F03245970}"/>
              </a:ext>
            </a:extLst>
          </p:cNvPr>
          <p:cNvCxnSpPr>
            <a:cxnSpLocks/>
          </p:cNvCxnSpPr>
          <p:nvPr/>
        </p:nvCxnSpPr>
        <p:spPr>
          <a:xfrm>
            <a:off x="6743700" y="4286250"/>
            <a:ext cx="107632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B6ED1E8-7A6F-46D1-A4FA-A4A106673870}"/>
              </a:ext>
            </a:extLst>
          </p:cNvPr>
          <p:cNvCxnSpPr>
            <a:cxnSpLocks/>
          </p:cNvCxnSpPr>
          <p:nvPr/>
        </p:nvCxnSpPr>
        <p:spPr>
          <a:xfrm>
            <a:off x="6743700" y="4067175"/>
            <a:ext cx="107632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9A255D5-E266-48C5-AB40-7B9807472B15}"/>
              </a:ext>
            </a:extLst>
          </p:cNvPr>
          <p:cNvCxnSpPr>
            <a:cxnSpLocks/>
          </p:cNvCxnSpPr>
          <p:nvPr/>
        </p:nvCxnSpPr>
        <p:spPr>
          <a:xfrm>
            <a:off x="6743700" y="1476375"/>
            <a:ext cx="38100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77A399C4-0652-407D-B250-B4AF3FC679EE}"/>
              </a:ext>
            </a:extLst>
          </p:cNvPr>
          <p:cNvCxnSpPr>
            <a:cxnSpLocks/>
          </p:cNvCxnSpPr>
          <p:nvPr/>
        </p:nvCxnSpPr>
        <p:spPr>
          <a:xfrm>
            <a:off x="6743700" y="3886200"/>
            <a:ext cx="1547812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732F0DEF-653B-4469-98F5-36D52F571024}"/>
              </a:ext>
            </a:extLst>
          </p:cNvPr>
          <p:cNvSpPr txBox="1"/>
          <p:nvPr/>
        </p:nvSpPr>
        <p:spPr>
          <a:xfrm>
            <a:off x="4810126" y="1266825"/>
            <a:ext cx="204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Raspberry pi zéro w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1BFA4CF-481C-4AB3-989D-F4C940298820}"/>
              </a:ext>
            </a:extLst>
          </p:cNvPr>
          <p:cNvSpPr txBox="1"/>
          <p:nvPr/>
        </p:nvSpPr>
        <p:spPr>
          <a:xfrm>
            <a:off x="4243387" y="358830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Condensateurs 50v 100uF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85B0520-F2CE-45EE-BD88-F409D018C7D6}"/>
              </a:ext>
            </a:extLst>
          </p:cNvPr>
          <p:cNvSpPr txBox="1"/>
          <p:nvPr/>
        </p:nvSpPr>
        <p:spPr>
          <a:xfrm>
            <a:off x="4874419" y="4156601"/>
            <a:ext cx="191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Thermo-résistance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DDB42D4-715D-479D-BB2D-1F0DDF0568F9}"/>
              </a:ext>
            </a:extLst>
          </p:cNvPr>
          <p:cNvSpPr txBox="1"/>
          <p:nvPr/>
        </p:nvSpPr>
        <p:spPr>
          <a:xfrm>
            <a:off x="4874419" y="3872206"/>
            <a:ext cx="191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Photo-résistance</a:t>
            </a:r>
            <a:endParaRPr lang="fr-FR" dirty="0"/>
          </a:p>
        </p:txBody>
      </p:sp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56A63E7-0F14-4EB8-9F39-DDA449E9AD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26" t="39960" r="74152" b="527"/>
          <a:stretch/>
        </p:blipFill>
        <p:spPr>
          <a:xfrm>
            <a:off x="37161" y="2975185"/>
            <a:ext cx="1473868" cy="21235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562CA52-8EB2-4171-A4F3-512658E21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444" y1="82666" x2="31444" y2="86667"/>
                        <a14:foregroundMark x1="31444" y1="78222" x2="31444" y2="81968"/>
                        <a14:foregroundMark x1="35000" y1="85568" x2="35000" y2="86444"/>
                        <a14:foregroundMark x1="35000" y1="82667" x2="35000" y2="84640"/>
                        <a14:foregroundMark x1="39222" y1="80444" x2="39778" y2="83333"/>
                        <a14:foregroundMark x1="42667" y1="82222" x2="42444" y2="86000"/>
                        <a14:foregroundMark x1="47667" y1="80889" x2="46444" y2="83333"/>
                        <a14:foregroundMark x1="50889" y1="81333" x2="50333" y2="84667"/>
                        <a14:foregroundMark x1="54889" y1="82000" x2="55111" y2="85111"/>
                        <a14:foregroundMark x1="57889" y1="81111" x2="57667" y2="84222"/>
                        <a14:foregroundMark x1="60111" y1="81333" x2="60333" y2="85333"/>
                        <a14:foregroundMark x1="64111" y1="78889" x2="64000" y2="84889"/>
                        <a14:foregroundMark x1="68000" y1="81333" x2="68111" y2="85556"/>
                        <a14:foregroundMark x1="67889" y1="77778" x2="67889" y2="77778"/>
                        <a14:backgroundMark x1="32000" y1="80222" x2="32222" y2="80222"/>
                        <a14:backgroundMark x1="36111" y1="83333" x2="36333" y2="84000"/>
                        <a14:backgroundMark x1="43556" y1="84000" x2="44444" y2="83556"/>
                        <a14:backgroundMark x1="47778" y1="83556" x2="48333" y2="84000"/>
                        <a14:backgroundMark x1="52111" y1="81778" x2="52889" y2="82222"/>
                        <a14:backgroundMark x1="65000" y1="79778" x2="65333" y2="8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04572" y="591403"/>
            <a:ext cx="3440349" cy="17201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9445767-9611-454C-AA54-C8C0D5164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171" y="1047065"/>
            <a:ext cx="1333753" cy="65355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B31A2F1-8B8B-4F13-8B7D-621B27CE4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7252" y="1694272"/>
            <a:ext cx="1958397" cy="90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40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>
          <a:xfrm>
            <a:off x="5514457" y="-3671"/>
            <a:ext cx="5077343" cy="738664"/>
          </a:xfrm>
        </p:spPr>
        <p:txBody>
          <a:bodyPr/>
          <a:lstStyle/>
          <a:p>
            <a:r>
              <a:rPr lang="fr-FR" sz="4800" dirty="0"/>
              <a:t>Récupérer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10C598B-8C88-478B-B515-486A1AA23FA7}"/>
              </a:ext>
            </a:extLst>
          </p:cNvPr>
          <p:cNvSpPr txBox="1"/>
          <p:nvPr/>
        </p:nvSpPr>
        <p:spPr>
          <a:xfrm>
            <a:off x="0" y="-13263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198E5"/>
                </a:solidFill>
                <a:sym typeface="Wingdings" panose="05000000000000000000" pitchFamily="2" charset="2"/>
              </a:rPr>
              <a:t> </a:t>
            </a:r>
            <a:r>
              <a:rPr lang="fr-FR" sz="2400" dirty="0">
                <a:solidFill>
                  <a:srgbClr val="3198E5"/>
                </a:solidFill>
              </a:rPr>
              <a:t>Mise en place des capteurs </a:t>
            </a:r>
            <a:br>
              <a:rPr lang="fr-FR" sz="2400" dirty="0">
                <a:solidFill>
                  <a:srgbClr val="3198E5"/>
                </a:solidFill>
              </a:rPr>
            </a:br>
            <a:r>
              <a:rPr lang="fr-FR" sz="2400" dirty="0">
                <a:solidFill>
                  <a:srgbClr val="3198E5"/>
                </a:solidFill>
              </a:rPr>
              <a:t>- Partie : SOFTWARE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48EB022-10E3-4E61-AC5C-834D08510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734993"/>
            <a:ext cx="4556986" cy="3646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0133F3-26BF-4B2D-8FC2-7E156D51C665}"/>
              </a:ext>
            </a:extLst>
          </p:cNvPr>
          <p:cNvSpPr/>
          <p:nvPr/>
        </p:nvSpPr>
        <p:spPr>
          <a:xfrm>
            <a:off x="3904732" y="734993"/>
            <a:ext cx="1609725" cy="350857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1120F-080D-41F3-95A8-ACFC938C59F4}"/>
              </a:ext>
            </a:extLst>
          </p:cNvPr>
          <p:cNvSpPr/>
          <p:nvPr/>
        </p:nvSpPr>
        <p:spPr>
          <a:xfrm>
            <a:off x="3904732" y="1298228"/>
            <a:ext cx="1609725" cy="350857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3C9EBB-3230-4F34-88E5-7FF69096629C}"/>
              </a:ext>
            </a:extLst>
          </p:cNvPr>
          <p:cNvSpPr/>
          <p:nvPr/>
        </p:nvSpPr>
        <p:spPr>
          <a:xfrm>
            <a:off x="3904731" y="2571750"/>
            <a:ext cx="1609725" cy="350857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57756F-0A40-4B09-9C96-A0139A014BE5}"/>
              </a:ext>
            </a:extLst>
          </p:cNvPr>
          <p:cNvSpPr/>
          <p:nvPr/>
        </p:nvSpPr>
        <p:spPr>
          <a:xfrm>
            <a:off x="3904731" y="3227672"/>
            <a:ext cx="4995655" cy="810928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C7642F2-3761-4D42-81CD-A977A6FF6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396" r="49663"/>
          <a:stretch/>
        </p:blipFill>
        <p:spPr>
          <a:xfrm>
            <a:off x="93613" y="3310767"/>
            <a:ext cx="2299391" cy="17318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6CF1293-7109-4B5D-B357-4E2CD2878DD1}"/>
              </a:ext>
            </a:extLst>
          </p:cNvPr>
          <p:cNvSpPr/>
          <p:nvPr/>
        </p:nvSpPr>
        <p:spPr>
          <a:xfrm>
            <a:off x="342488" y="831754"/>
            <a:ext cx="2878427" cy="21442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D5A3B18-771B-41A4-952B-B67D5343A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36" y="1210500"/>
            <a:ext cx="2756218" cy="168551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C2237ED9-6344-4F84-B57E-7B0EF5091873}"/>
              </a:ext>
            </a:extLst>
          </p:cNvPr>
          <p:cNvSpPr txBox="1"/>
          <p:nvPr/>
        </p:nvSpPr>
        <p:spPr>
          <a:xfrm>
            <a:off x="342488" y="902306"/>
            <a:ext cx="294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Répartition des PIN sur le RPI</a:t>
            </a:r>
          </a:p>
        </p:txBody>
      </p:sp>
    </p:spTree>
    <p:extLst>
      <p:ext uri="{BB962C8B-B14F-4D97-AF65-F5344CB8AC3E}">
        <p14:creationId xmlns:p14="http://schemas.microsoft.com/office/powerpoint/2010/main" val="318302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>
          <a:xfrm>
            <a:off x="4552950" y="-7475"/>
            <a:ext cx="5077343" cy="738664"/>
          </a:xfrm>
        </p:spPr>
        <p:txBody>
          <a:bodyPr/>
          <a:lstStyle/>
          <a:p>
            <a:r>
              <a:rPr lang="fr-FR" sz="4800" dirty="0"/>
              <a:t>Communiquer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8157C2D-E39B-419B-BB3D-BF542F4A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0" y="3230191"/>
            <a:ext cx="3619500" cy="127288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1B101E8-283C-4C7B-A8A3-F6474E250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620" y="803068"/>
            <a:ext cx="4945380" cy="242712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E3AF03F-D60A-493B-9900-2E0B9C0D0236}"/>
              </a:ext>
            </a:extLst>
          </p:cNvPr>
          <p:cNvSpPr txBox="1"/>
          <p:nvPr/>
        </p:nvSpPr>
        <p:spPr>
          <a:xfrm>
            <a:off x="0" y="-13263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198E5"/>
                </a:solidFill>
                <a:sym typeface="Wingdings" panose="05000000000000000000" pitchFamily="2" charset="2"/>
              </a:rPr>
              <a:t> </a:t>
            </a:r>
            <a:r>
              <a:rPr lang="fr-FR" sz="2400" dirty="0">
                <a:solidFill>
                  <a:srgbClr val="3198E5"/>
                </a:solidFill>
              </a:rPr>
              <a:t>Mise en place de </a:t>
            </a:r>
            <a:r>
              <a:rPr lang="fr-FR" sz="2400" dirty="0" err="1">
                <a:solidFill>
                  <a:srgbClr val="3198E5"/>
                </a:solidFill>
              </a:rPr>
              <a:t>RabbitMQ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F050DE-CB8A-49C2-BD25-16825E0C71E7}"/>
              </a:ext>
            </a:extLst>
          </p:cNvPr>
          <p:cNvSpPr/>
          <p:nvPr/>
        </p:nvSpPr>
        <p:spPr>
          <a:xfrm>
            <a:off x="3866632" y="863888"/>
            <a:ext cx="1772168" cy="350857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D0947E-F516-4869-BE73-BEE8E578E803}"/>
              </a:ext>
            </a:extLst>
          </p:cNvPr>
          <p:cNvSpPr/>
          <p:nvPr/>
        </p:nvSpPr>
        <p:spPr>
          <a:xfrm>
            <a:off x="3866632" y="1218554"/>
            <a:ext cx="5277368" cy="579766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57A35F-1547-41D4-92AF-BAB778FDCFDB}"/>
              </a:ext>
            </a:extLst>
          </p:cNvPr>
          <p:cNvSpPr/>
          <p:nvPr/>
        </p:nvSpPr>
        <p:spPr>
          <a:xfrm>
            <a:off x="3866632" y="2152986"/>
            <a:ext cx="5277368" cy="579766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44312AB-748A-487F-92D6-6895A5FEEF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42" t="46338" r="2839" b="13437"/>
          <a:stretch/>
        </p:blipFill>
        <p:spPr>
          <a:xfrm>
            <a:off x="50801" y="3454607"/>
            <a:ext cx="4502149" cy="17716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 10" descr="Une image contenant table&#10;&#10;Description générée automatiquement">
            <a:extLst>
              <a:ext uri="{FF2B5EF4-FFF2-40B4-BE49-F238E27FC236}">
                <a16:creationId xmlns:a16="http://schemas.microsoft.com/office/drawing/2014/main" id="{5DCCADA5-1B07-43E2-9432-8CB4B19612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328" y1="47541" x2="16641" y2="51171"/>
                        <a14:foregroundMark x1="15625" y1="50468" x2="20391" y2="54098"/>
                        <a14:foregroundMark x1="28516" y1="50468" x2="28047" y2="50468"/>
                        <a14:foregroundMark x1="37813" y1="46838" x2="37813" y2="46838"/>
                        <a14:foregroundMark x1="42500" y1="47541" x2="42656" y2="50234"/>
                        <a14:foregroundMark x1="49844" y1="48244" x2="49844" y2="50468"/>
                        <a14:foregroundMark x1="57500" y1="47775" x2="57344" y2="50000"/>
                        <a14:foregroundMark x1="57188" y1="41452" x2="57188" y2="41452"/>
                        <a14:foregroundMark x1="61250" y1="47307" x2="61250" y2="47307"/>
                        <a14:foregroundMark x1="66094" y1="43677" x2="66094" y2="43677"/>
                        <a14:foregroundMark x1="67734" y1="43911" x2="68359" y2="45667"/>
                        <a14:foregroundMark x1="77656" y1="46604" x2="77656" y2="482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5345" y="-203040"/>
            <a:ext cx="2487220" cy="165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41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>
          <a:xfrm>
            <a:off x="6400282" y="0"/>
            <a:ext cx="5077343" cy="738664"/>
          </a:xfrm>
        </p:spPr>
        <p:txBody>
          <a:bodyPr/>
          <a:lstStyle/>
          <a:p>
            <a:r>
              <a:rPr lang="fr-FR" sz="4800" dirty="0"/>
              <a:t>Stocker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F3F3CE-064B-4FDE-8C4B-7B64BC52004A}"/>
              </a:ext>
            </a:extLst>
          </p:cNvPr>
          <p:cNvSpPr txBox="1"/>
          <p:nvPr/>
        </p:nvSpPr>
        <p:spPr>
          <a:xfrm>
            <a:off x="0" y="-13263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198E5"/>
                </a:solidFill>
                <a:sym typeface="Wingdings" panose="05000000000000000000" pitchFamily="2" charset="2"/>
              </a:rPr>
              <a:t> </a:t>
            </a:r>
            <a:r>
              <a:rPr lang="fr-FR" sz="2400" dirty="0">
                <a:solidFill>
                  <a:srgbClr val="3198E5"/>
                </a:solidFill>
              </a:rPr>
              <a:t>Mise en place de MongoDB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0AA19B8-59A3-4F6A-9BED-A3524DC0A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460" y="1054417"/>
            <a:ext cx="4267200" cy="1724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241FD7-F38E-4345-80E7-4261064C59E7}"/>
              </a:ext>
            </a:extLst>
          </p:cNvPr>
          <p:cNvSpPr/>
          <p:nvPr/>
        </p:nvSpPr>
        <p:spPr>
          <a:xfrm>
            <a:off x="4476232" y="1054417"/>
            <a:ext cx="2221748" cy="350857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8378AC-9C40-493E-BCB9-AF2E0920B5CC}"/>
              </a:ext>
            </a:extLst>
          </p:cNvPr>
          <p:cNvSpPr/>
          <p:nvPr/>
        </p:nvSpPr>
        <p:spPr>
          <a:xfrm>
            <a:off x="4476232" y="1481137"/>
            <a:ext cx="2221748" cy="469583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ECA196-EA94-4E01-9B53-C4DE126ADE1E}"/>
              </a:ext>
            </a:extLst>
          </p:cNvPr>
          <p:cNvSpPr/>
          <p:nvPr/>
        </p:nvSpPr>
        <p:spPr>
          <a:xfrm>
            <a:off x="4476232" y="1988146"/>
            <a:ext cx="4507748" cy="790296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D6CBD4F-9C55-4723-B187-47E67CDA1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46" t="46287" r="2964" b="13369"/>
          <a:stretch/>
        </p:blipFill>
        <p:spPr>
          <a:xfrm>
            <a:off x="84307" y="3274979"/>
            <a:ext cx="1543455" cy="17769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07A6EB3-3287-4D30-9D77-A5989BFEC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63" y="204462"/>
            <a:ext cx="1450542" cy="169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9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>
          <a:xfrm>
            <a:off x="6026902" y="0"/>
            <a:ext cx="5077343" cy="738664"/>
          </a:xfrm>
        </p:spPr>
        <p:txBody>
          <a:bodyPr/>
          <a:lstStyle/>
          <a:p>
            <a:r>
              <a:rPr lang="fr-FR" sz="4800" dirty="0"/>
              <a:t>Analyser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F88C355-FEDE-4154-8218-60D577E35873}"/>
              </a:ext>
            </a:extLst>
          </p:cNvPr>
          <p:cNvSpPr txBox="1"/>
          <p:nvPr/>
        </p:nvSpPr>
        <p:spPr>
          <a:xfrm>
            <a:off x="0" y="-13263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198E5"/>
                </a:solidFill>
                <a:sym typeface="Wingdings" panose="05000000000000000000" pitchFamily="2" charset="2"/>
              </a:rPr>
              <a:t> </a:t>
            </a:r>
            <a:r>
              <a:rPr lang="fr-FR" sz="2400" dirty="0">
                <a:solidFill>
                  <a:srgbClr val="3198E5"/>
                </a:solidFill>
              </a:rPr>
              <a:t>Mise en place de </a:t>
            </a:r>
            <a:r>
              <a:rPr lang="fr-FR" sz="2400" dirty="0" err="1">
                <a:solidFill>
                  <a:srgbClr val="3198E5"/>
                </a:solidFill>
              </a:rPr>
              <a:t>fbProphet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DA340D1-7EA4-49DD-9D6E-F0EA3E975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896" y="1908914"/>
            <a:ext cx="5077344" cy="11711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F95B1F7-DD18-41A6-8163-EFF4B259F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0"/>
          <a:stretch/>
        </p:blipFill>
        <p:spPr>
          <a:xfrm>
            <a:off x="4081897" y="885504"/>
            <a:ext cx="5077344" cy="1023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A21C4B-1207-477A-A863-268CF4762330}"/>
              </a:ext>
            </a:extLst>
          </p:cNvPr>
          <p:cNvSpPr/>
          <p:nvPr/>
        </p:nvSpPr>
        <p:spPr>
          <a:xfrm>
            <a:off x="3676132" y="885504"/>
            <a:ext cx="3479048" cy="1023410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7093DE-C5EA-489F-B10F-B1491F722971}"/>
              </a:ext>
            </a:extLst>
          </p:cNvPr>
          <p:cNvSpPr/>
          <p:nvPr/>
        </p:nvSpPr>
        <p:spPr>
          <a:xfrm>
            <a:off x="3676132" y="1934557"/>
            <a:ext cx="5368808" cy="437102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77C03D-5518-4837-B740-47381A5AB16F}"/>
              </a:ext>
            </a:extLst>
          </p:cNvPr>
          <p:cNvSpPr/>
          <p:nvPr/>
        </p:nvSpPr>
        <p:spPr>
          <a:xfrm>
            <a:off x="3676132" y="2494496"/>
            <a:ext cx="3349508" cy="270511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0B8555-229E-4C9B-B9CE-8935CCB3C43B}"/>
              </a:ext>
            </a:extLst>
          </p:cNvPr>
          <p:cNvSpPr/>
          <p:nvPr/>
        </p:nvSpPr>
        <p:spPr>
          <a:xfrm>
            <a:off x="3676132" y="2884021"/>
            <a:ext cx="3479048" cy="180199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F835EA87-8118-48FF-A785-74BF387E4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115" y="3228559"/>
            <a:ext cx="2790825" cy="1860550"/>
          </a:xfrm>
          <a:prstGeom prst="rect">
            <a:avLst/>
          </a:prstGeom>
        </p:spPr>
      </p:pic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0F80EE0-A0DE-4167-95E6-4E7834F919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004" b="14400"/>
          <a:stretch/>
        </p:blipFill>
        <p:spPr>
          <a:xfrm>
            <a:off x="99061" y="1699429"/>
            <a:ext cx="2164778" cy="33680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5E64B6C-0968-4F69-90DC-5A659CE9CF51}"/>
              </a:ext>
            </a:extLst>
          </p:cNvPr>
          <p:cNvSpPr txBox="1"/>
          <p:nvPr/>
        </p:nvSpPr>
        <p:spPr>
          <a:xfrm>
            <a:off x="5227669" y="3155984"/>
            <a:ext cx="130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3198E5"/>
                </a:solidFill>
              </a:rPr>
              <a:t>Résultat :</a:t>
            </a:r>
          </a:p>
        </p:txBody>
      </p:sp>
      <p:pic>
        <p:nvPicPr>
          <p:cNvPr id="15" name="Image 14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C7081D67-A86F-48B1-8B79-8D20CF1FB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23" y="430084"/>
            <a:ext cx="2155586" cy="61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11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>
          <a:xfrm>
            <a:off x="6026902" y="0"/>
            <a:ext cx="5077343" cy="738664"/>
          </a:xfrm>
        </p:spPr>
        <p:txBody>
          <a:bodyPr/>
          <a:lstStyle/>
          <a:p>
            <a:r>
              <a:rPr lang="fr-FR" sz="4800" dirty="0"/>
              <a:t>Analyser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F88C355-FEDE-4154-8218-60D577E35873}"/>
              </a:ext>
            </a:extLst>
          </p:cNvPr>
          <p:cNvSpPr txBox="1"/>
          <p:nvPr/>
        </p:nvSpPr>
        <p:spPr>
          <a:xfrm>
            <a:off x="0" y="-13263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198E5"/>
                </a:solidFill>
                <a:sym typeface="Wingdings" panose="05000000000000000000" pitchFamily="2" charset="2"/>
              </a:rPr>
              <a:t> </a:t>
            </a:r>
            <a:r>
              <a:rPr lang="fr-FR" sz="2400" dirty="0">
                <a:solidFill>
                  <a:srgbClr val="3198E5"/>
                </a:solidFill>
              </a:rPr>
              <a:t>Mise en place de </a:t>
            </a:r>
            <a:r>
              <a:rPr lang="fr-FR" sz="2400" dirty="0" err="1">
                <a:solidFill>
                  <a:srgbClr val="3198E5"/>
                </a:solidFill>
              </a:rPr>
              <a:t>fbProphet</a:t>
            </a:r>
            <a:endParaRPr lang="fr-FR" dirty="0"/>
          </a:p>
        </p:txBody>
      </p:sp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F835EA87-8118-48FF-A785-74BF387E4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" y="1117590"/>
            <a:ext cx="4572479" cy="304831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89465B3-CAFB-4F93-AD7C-E7869ABD2A54}"/>
              </a:ext>
            </a:extLst>
          </p:cNvPr>
          <p:cNvSpPr txBox="1"/>
          <p:nvPr/>
        </p:nvSpPr>
        <p:spPr>
          <a:xfrm>
            <a:off x="1234643" y="840591"/>
            <a:ext cx="279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Graphique Température</a:t>
            </a:r>
          </a:p>
        </p:txBody>
      </p:sp>
      <p:pic>
        <p:nvPicPr>
          <p:cNvPr id="13" name="Image 1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237A514-6608-4504-B559-FD48C6AAA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17589"/>
            <a:ext cx="4572479" cy="304831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F8EB091-B460-4DF5-A857-05112CA924D8}"/>
              </a:ext>
            </a:extLst>
          </p:cNvPr>
          <p:cNvSpPr txBox="1"/>
          <p:nvPr/>
        </p:nvSpPr>
        <p:spPr>
          <a:xfrm>
            <a:off x="5946073" y="808325"/>
            <a:ext cx="279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Graphique Luminosité</a:t>
            </a:r>
          </a:p>
        </p:txBody>
      </p:sp>
      <p:pic>
        <p:nvPicPr>
          <p:cNvPr id="21" name="Image 2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13211EA-0588-40F3-B7F9-DF141D8568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536" t="20077" r="23288" b="58279"/>
          <a:stretch/>
        </p:blipFill>
        <p:spPr>
          <a:xfrm>
            <a:off x="90790" y="4111557"/>
            <a:ext cx="843065" cy="9533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1563AB8-35F2-4640-85C6-3CFD61BDCD7A}"/>
              </a:ext>
            </a:extLst>
          </p:cNvPr>
          <p:cNvSpPr txBox="1"/>
          <p:nvPr/>
        </p:nvSpPr>
        <p:spPr>
          <a:xfrm>
            <a:off x="3326223" y="372705"/>
            <a:ext cx="293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hlinkClick r:id="rId5"/>
              </a:rPr>
              <a:t>http://192.168.0.17/</a:t>
            </a:r>
            <a:br>
              <a:rPr lang="fr-FR" dirty="0"/>
            </a:br>
            <a:r>
              <a:rPr lang="fr-FR" dirty="0">
                <a:hlinkClick r:id="rId6"/>
              </a:rPr>
              <a:t>http://sonar.cbarange.ovh/</a:t>
            </a:r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3328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SINESS_PC.potx" id="{BAFF1E8F-C020-4019-A3CB-49C21C7085B6}" vid="{52D4BC55-2C62-42F5-8F27-D3E87096B17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9C92F6-C5F8-482F-AC56-6D57797396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business - Thème Abstrait</Template>
  <TotalTime>0</TotalTime>
  <Words>268</Words>
  <Application>Microsoft Office PowerPoint</Application>
  <PresentationFormat>Affichage à l'écran (16:9)</PresentationFormat>
  <Paragraphs>69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Calibri</vt:lpstr>
      <vt:lpstr>Segoe UI Black</vt:lpstr>
      <vt:lpstr>Segoe UI Semilight</vt:lpstr>
      <vt:lpstr>SegoeBook</vt:lpstr>
      <vt:lpstr>Thème Office</vt:lpstr>
      <vt:lpstr>Données &amp; Objet connectés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2020-03-30T12:01:22Z</dcterms:created>
  <dcterms:modified xsi:type="dcterms:W3CDTF">2020-03-30T14:46:33Z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TC043347429991</vt:lpwstr>
  </property>
</Properties>
</file>